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0" r:id="rId4"/>
    <p:sldId id="262" r:id="rId5"/>
    <p:sldId id="273" r:id="rId6"/>
    <p:sldId id="274" r:id="rId7"/>
    <p:sldId id="263" r:id="rId8"/>
    <p:sldId id="268" r:id="rId9"/>
    <p:sldId id="276" r:id="rId10"/>
    <p:sldId id="269" r:id="rId11"/>
    <p:sldId id="261" r:id="rId12"/>
    <p:sldId id="265" r:id="rId13"/>
    <p:sldId id="267" r:id="rId14"/>
    <p:sldId id="270" r:id="rId15"/>
    <p:sldId id="266" r:id="rId16"/>
    <p:sldId id="275" r:id="rId17"/>
    <p:sldId id="271" r:id="rId18"/>
    <p:sldId id="272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40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28D9C-D0C3-4C9F-9374-91C23C2D2B77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D53D7-E3B5-46B6-8CC4-3F007C8E422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D53D7-E3B5-46B6-8CC4-3F007C8E422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Claudia Fayad – PYP Coordinator</a:t>
            </a: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Claudia Fayad – PYP Coordinator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88FACA-080D-4512-AAE9-E9740A54F46D}" type="datetimeFigureOut">
              <a:rPr lang="en-US" smtClean="0"/>
              <a:pPr/>
              <a:t>2/1/2010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Claudia Fayad – PYP Coordinator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B2FAE46-2DD0-450F-A14A-4B64131BE8C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b="1" dirty="0" smtClean="0">
                <a:solidFill>
                  <a:schemeClr val="accent1"/>
                </a:solidFill>
              </a:rPr>
              <a:t>Colegio Colombo Británico</a:t>
            </a:r>
          </a:p>
          <a:p>
            <a:r>
              <a:rPr lang="es-CO" b="1" dirty="0" err="1" smtClean="0">
                <a:solidFill>
                  <a:schemeClr val="accent1"/>
                </a:solidFill>
              </a:rPr>
              <a:t>Primary</a:t>
            </a:r>
            <a:r>
              <a:rPr lang="es-CO" b="1" dirty="0" smtClean="0">
                <a:solidFill>
                  <a:schemeClr val="accent1"/>
                </a:solidFill>
              </a:rPr>
              <a:t> </a:t>
            </a:r>
            <a:r>
              <a:rPr lang="es-CO" b="1" dirty="0" err="1" smtClean="0">
                <a:solidFill>
                  <a:schemeClr val="accent1"/>
                </a:solidFill>
              </a:rPr>
              <a:t>Years</a:t>
            </a:r>
            <a:r>
              <a:rPr lang="es-CO" b="1" dirty="0" smtClean="0">
                <a:solidFill>
                  <a:schemeClr val="accent1"/>
                </a:solidFill>
              </a:rPr>
              <a:t> </a:t>
            </a:r>
            <a:r>
              <a:rPr lang="es-CO" b="1" dirty="0" err="1" smtClean="0">
                <a:solidFill>
                  <a:schemeClr val="accent1"/>
                </a:solidFill>
              </a:rPr>
              <a:t>Programme</a:t>
            </a:r>
            <a:endParaRPr lang="es-CO" b="1" dirty="0" smtClean="0">
              <a:solidFill>
                <a:schemeClr val="accent1"/>
              </a:solidFill>
            </a:endParaRPr>
          </a:p>
          <a:p>
            <a:r>
              <a:rPr lang="es-CO" b="1" dirty="0" err="1" smtClean="0">
                <a:solidFill>
                  <a:schemeClr val="accent1"/>
                </a:solidFill>
              </a:rPr>
              <a:t>February</a:t>
            </a:r>
            <a:r>
              <a:rPr lang="es-CO" b="1" dirty="0" smtClean="0">
                <a:solidFill>
                  <a:schemeClr val="accent1"/>
                </a:solidFill>
              </a:rPr>
              <a:t> 2010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cap="all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Authorisation Visit </a:t>
            </a:r>
            <a:br>
              <a:rPr lang="en-GB" b="1" cap="all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cap="all" noProof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 &amp; A Session</a:t>
            </a:r>
            <a:endParaRPr lang="en-GB" b="1" cap="all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noProof="1" smtClean="0">
                <a:solidFill>
                  <a:schemeClr val="accent1"/>
                </a:solidFill>
              </a:rPr>
              <a:t>Difference Between Concept,         Content &amp; Skill?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14522" y="2143116"/>
            <a:ext cx="6543692" cy="3983047"/>
          </a:xfrm>
        </p:spPr>
        <p:txBody>
          <a:bodyPr/>
          <a:lstStyle/>
          <a:p>
            <a:pPr>
              <a:buNone/>
            </a:pPr>
            <a:r>
              <a:rPr lang="en-GB" b="1" noProof="1" smtClean="0"/>
              <a:t>K.U.D:</a:t>
            </a:r>
          </a:p>
          <a:p>
            <a:r>
              <a:rPr lang="en-GB" b="1" noProof="1" smtClean="0"/>
              <a:t>To </a:t>
            </a:r>
            <a:r>
              <a:rPr lang="en-GB" b="1" u="sng" noProof="1" smtClean="0"/>
              <a:t>K</a:t>
            </a:r>
            <a:r>
              <a:rPr lang="en-GB" b="1" noProof="1" smtClean="0"/>
              <a:t>now: 		Knowledge</a:t>
            </a:r>
          </a:p>
          <a:p>
            <a:r>
              <a:rPr lang="en-GB" b="1" noProof="1" smtClean="0"/>
              <a:t>To </a:t>
            </a:r>
            <a:r>
              <a:rPr lang="en-GB" b="1" u="sng" noProof="1" smtClean="0"/>
              <a:t>U</a:t>
            </a:r>
            <a:r>
              <a:rPr lang="en-GB" b="1" noProof="1" smtClean="0"/>
              <a:t>nderstand: 	Concepts</a:t>
            </a:r>
          </a:p>
          <a:p>
            <a:r>
              <a:rPr lang="en-GB" b="1" noProof="1" smtClean="0"/>
              <a:t>To </a:t>
            </a:r>
            <a:r>
              <a:rPr lang="en-GB" b="1" u="sng" noProof="1" smtClean="0"/>
              <a:t>D</a:t>
            </a:r>
            <a:r>
              <a:rPr lang="en-GB" b="1" noProof="1" smtClean="0"/>
              <a:t>o: 		Skills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noProof="1" smtClean="0">
                <a:solidFill>
                  <a:schemeClr val="accent1"/>
                </a:solidFill>
              </a:rPr>
              <a:t>How Did We Build Our Current POI?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8680" y="1643050"/>
            <a:ext cx="7872410" cy="464347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b="1" noProof="1" smtClean="0"/>
              <a:t>MEN standards for the Sciences (Natural &amp; Social) revised in mixed groups—several grade levels</a:t>
            </a:r>
          </a:p>
          <a:p>
            <a:pPr>
              <a:buNone/>
            </a:pPr>
            <a:r>
              <a:rPr lang="en-GB" b="1" noProof="1" smtClean="0"/>
              <a:t>		Goal: To distribute by grade levels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noProof="1" smtClean="0"/>
              <a:t>Sciences Standards (Natural &amp; Social) revised in homogeneous groups—within the grade level</a:t>
            </a:r>
          </a:p>
          <a:p>
            <a:pPr marL="514350" indent="-514350">
              <a:buNone/>
            </a:pPr>
            <a:r>
              <a:rPr lang="en-GB" b="1" noProof="1" smtClean="0"/>
              <a:t>		Goal: To distribute by Transdisciplinary Themes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noProof="1" smtClean="0"/>
              <a:t>Units structured within grade levels             (Central Idea, Concepts, Lines of Inquiry)</a:t>
            </a:r>
          </a:p>
          <a:p>
            <a:pPr marL="514350" indent="-514350">
              <a:buNone/>
            </a:pPr>
            <a:r>
              <a:rPr lang="en-GB" b="1" noProof="1" smtClean="0"/>
              <a:t>		Vertical &amp; horizontal alignment </a:t>
            </a:r>
            <a:r>
              <a:rPr lang="en-GB" b="1" u="sng" noProof="1" smtClean="0"/>
              <a:t>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Who Teaches P.S.E.?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43150" y="2285992"/>
            <a:ext cx="4972056" cy="3840171"/>
          </a:xfrm>
        </p:spPr>
        <p:txBody>
          <a:bodyPr/>
          <a:lstStyle/>
          <a:p>
            <a:pPr>
              <a:buNone/>
            </a:pPr>
            <a:r>
              <a:rPr lang="en-GB" b="1" noProof="1" smtClean="0"/>
              <a:t>WE ARE ALL P.S.E. TEACHERS!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50"/>
            <a:ext cx="8229600" cy="1143000"/>
          </a:xfrm>
        </p:spPr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Who Teaches Language?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8770" y="2260623"/>
            <a:ext cx="6257940" cy="3382955"/>
          </a:xfrm>
        </p:spPr>
        <p:txBody>
          <a:bodyPr/>
          <a:lstStyle/>
          <a:p>
            <a:pPr>
              <a:buNone/>
            </a:pPr>
            <a:r>
              <a:rPr lang="en-GB" b="1" noProof="1" smtClean="0"/>
              <a:t>WE ARE ALL LANGUAGE TEACHERS!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noProof="1" smtClean="0">
                <a:solidFill>
                  <a:schemeClr val="accent1"/>
                </a:solidFill>
              </a:rPr>
              <a:t>Who Is Responsible for Developing       The Profile?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66" y="2546375"/>
            <a:ext cx="6400816" cy="2311385"/>
          </a:xfrm>
        </p:spPr>
        <p:txBody>
          <a:bodyPr/>
          <a:lstStyle/>
          <a:p>
            <a:pPr>
              <a:buNone/>
            </a:pPr>
            <a:r>
              <a:rPr lang="en-GB" b="1" noProof="1" smtClean="0"/>
              <a:t>WE ARE ALL “PROFILE DEVELOPERS”!</a:t>
            </a:r>
          </a:p>
          <a:p>
            <a:pPr>
              <a:buNone/>
            </a:pPr>
            <a:r>
              <a:rPr lang="en-GB" b="1" noProof="1" smtClean="0"/>
              <a:t>... And </a:t>
            </a:r>
            <a:r>
              <a:rPr lang="en-GB" b="1" u="sng" noProof="1" smtClean="0"/>
              <a:t>models</a:t>
            </a:r>
            <a:r>
              <a:rPr lang="en-GB" b="1" noProof="1" smtClean="0"/>
              <a:t>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noProof="1" smtClean="0">
                <a:solidFill>
                  <a:schemeClr val="accent1"/>
                </a:solidFill>
              </a:rPr>
              <a:t>Who Owns the Transdisciplinary Unit?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71604" y="1928802"/>
            <a:ext cx="6429420" cy="4168773"/>
          </a:xfrm>
        </p:spPr>
        <p:txBody>
          <a:bodyPr/>
          <a:lstStyle/>
          <a:p>
            <a:pPr>
              <a:buNone/>
            </a:pPr>
            <a:r>
              <a:rPr lang="en-GB" b="1" noProof="1" smtClean="0"/>
              <a:t>ALL TEACHERS INVOLVED IN IT:</a:t>
            </a:r>
          </a:p>
          <a:p>
            <a:pPr>
              <a:buNone/>
            </a:pPr>
            <a:endParaRPr lang="en-GB" b="1" noProof="1" smtClean="0"/>
          </a:p>
          <a:p>
            <a:pPr lvl="1"/>
            <a:r>
              <a:rPr lang="en-GB" b="1" noProof="1" smtClean="0"/>
              <a:t>Driving 		(Concepts &amp; Knowledge)</a:t>
            </a:r>
          </a:p>
          <a:p>
            <a:pPr lvl="1"/>
            <a:r>
              <a:rPr lang="en-GB" b="1" noProof="1" smtClean="0"/>
              <a:t>Supporting 	(Skills &amp; Attitudes</a:t>
            </a:r>
            <a:r>
              <a:rPr lang="en-GB" b="1" noProof="1" smtClean="0"/>
              <a:t>)</a:t>
            </a:r>
          </a:p>
          <a:p>
            <a:pPr lvl="1"/>
            <a:r>
              <a:rPr lang="en-GB" b="1" i="1" noProof="1" smtClean="0"/>
              <a:t>Advising		(The Profile)</a:t>
            </a:r>
          </a:p>
          <a:p>
            <a:pPr lvl="1">
              <a:buNone/>
            </a:pPr>
            <a:endParaRPr lang="en-GB" b="1" noProof="1" smtClean="0"/>
          </a:p>
          <a:p>
            <a:pPr lvl="1">
              <a:buNone/>
            </a:pPr>
            <a:endParaRPr lang="en-GB" b="1" noProof="1" smtClean="0"/>
          </a:p>
          <a:p>
            <a:pPr>
              <a:buNone/>
            </a:pPr>
            <a:r>
              <a:rPr lang="en-GB" b="1" noProof="1" smtClean="0"/>
              <a:t>...AND ALL STUDENTS, OF COURSE! </a:t>
            </a:r>
            <a:r>
              <a:rPr lang="en-GB" b="1" noProof="1" smtClean="0">
                <a:sym typeface="Wingdings" pitchFamily="2" charset="2"/>
              </a:rPr>
              <a:t>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2861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b="1" noProof="1" smtClean="0">
                <a:solidFill>
                  <a:schemeClr val="accent1"/>
                </a:solidFill>
              </a:rPr>
              <a:t>Why have discipline-specific            units of inquiry?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57266" y="1831995"/>
            <a:ext cx="7972452" cy="4525963"/>
          </a:xfrm>
        </p:spPr>
        <p:txBody>
          <a:bodyPr>
            <a:normAutofit/>
          </a:bodyPr>
          <a:lstStyle/>
          <a:p>
            <a:r>
              <a:rPr lang="en-GB" b="1" noProof="1" smtClean="0"/>
              <a:t>To preserve the integrity and rigour of each discipline </a:t>
            </a:r>
          </a:p>
          <a:p>
            <a:pPr lvl="1"/>
            <a:r>
              <a:rPr lang="en-GB" b="1" i="1" noProof="1" smtClean="0"/>
              <a:t>The Sciences are the exception</a:t>
            </a:r>
          </a:p>
          <a:p>
            <a:r>
              <a:rPr lang="en-GB" b="1" noProof="1" smtClean="0"/>
              <a:t>To ensure that the PYP pedagogical frame pervades  our school’s teaching practise</a:t>
            </a:r>
          </a:p>
          <a:p>
            <a:r>
              <a:rPr lang="en-GB" b="1" noProof="1" smtClean="0"/>
              <a:t>Because NOT EVERYTHING should be integrated into the trasdisciplinary unit:</a:t>
            </a:r>
          </a:p>
          <a:p>
            <a:pPr lvl="1"/>
            <a:r>
              <a:rPr lang="en-GB" b="1" noProof="1" smtClean="0"/>
              <a:t>Only natural connections</a:t>
            </a:r>
          </a:p>
          <a:p>
            <a:pPr lvl="1"/>
            <a:r>
              <a:rPr lang="en-GB" b="1" noProof="1" smtClean="0"/>
              <a:t>Only when it is conducive to higher-order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How Do We Use ICT?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57266" y="1617681"/>
            <a:ext cx="7400948" cy="4525963"/>
          </a:xfrm>
        </p:spPr>
        <p:txBody>
          <a:bodyPr/>
          <a:lstStyle/>
          <a:p>
            <a:r>
              <a:rPr lang="en-GB" b="1" noProof="1" smtClean="0"/>
              <a:t>As a tool and a resource</a:t>
            </a:r>
          </a:p>
          <a:p>
            <a:r>
              <a:rPr lang="en-GB" b="1" noProof="1" smtClean="0"/>
              <a:t>It is not a subject area—therefore, it has no fixed timetable</a:t>
            </a:r>
          </a:p>
          <a:p>
            <a:r>
              <a:rPr lang="en-GB" b="1" noProof="1" smtClean="0"/>
              <a:t>We use it as the need arises and time is booked   as necessary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How Do We Use the Library?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57266" y="1617681"/>
            <a:ext cx="74009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600" b="1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tool and a resource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600" b="1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not a subject area—therefore, it has no fixed timetable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600" b="1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use it as the need arises and time is booked  as necessary</a:t>
            </a:r>
            <a:endParaRPr kumimoji="0" lang="en-GB" sz="2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400" b="1" noProof="1" smtClean="0"/>
              <a:t>How has the PYP changed us</a:t>
            </a:r>
            <a:br>
              <a:rPr lang="en-GB" sz="3400" b="1" noProof="1" smtClean="0"/>
            </a:br>
            <a:r>
              <a:rPr lang="en-GB" sz="3400" b="1" noProof="1" smtClean="0"/>
              <a:t>as individual educators                            </a:t>
            </a:r>
            <a:br>
              <a:rPr lang="en-GB" sz="3400" b="1" noProof="1" smtClean="0"/>
            </a:br>
            <a:r>
              <a:rPr lang="en-GB" sz="3400" b="1" noProof="1" smtClean="0"/>
              <a:t>and as a school</a:t>
            </a:r>
            <a:r>
              <a:rPr lang="en-GB" sz="3400" noProof="1" smtClean="0"/>
              <a:t>?</a:t>
            </a:r>
            <a:endParaRPr lang="en-GB" sz="340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Timetable?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00340" y="1600200"/>
            <a:ext cx="3829048" cy="4525963"/>
          </a:xfrm>
        </p:spPr>
        <p:txBody>
          <a:bodyPr/>
          <a:lstStyle/>
          <a:p>
            <a:r>
              <a:rPr lang="en-GB" b="1" noProof="1" smtClean="0"/>
              <a:t>We don’t know yet</a:t>
            </a:r>
          </a:p>
          <a:p>
            <a:r>
              <a:rPr lang="en-GB" b="1" noProof="1" smtClean="0"/>
              <a:t>It´s not up to us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Best learning engagements?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57266" y="1600200"/>
            <a:ext cx="7472386" cy="4525963"/>
          </a:xfrm>
        </p:spPr>
        <p:txBody>
          <a:bodyPr/>
          <a:lstStyle/>
          <a:p>
            <a:pPr>
              <a:buNone/>
            </a:pPr>
            <a:r>
              <a:rPr lang="en-GB" b="1" noProof="1" smtClean="0"/>
              <a:t>Those which can provide evidence of the PYP pedagogical frame:</a:t>
            </a:r>
          </a:p>
          <a:p>
            <a:r>
              <a:rPr lang="en-GB" b="1" noProof="1" smtClean="0"/>
              <a:t>Inquiry</a:t>
            </a:r>
          </a:p>
          <a:p>
            <a:r>
              <a:rPr lang="en-GB" b="1" noProof="1" smtClean="0"/>
              <a:t>Constructivism</a:t>
            </a:r>
          </a:p>
          <a:p>
            <a:r>
              <a:rPr lang="en-GB" b="1" noProof="1" smtClean="0"/>
              <a:t>Conceptual Pedagogy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Evidence of Inquiry?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00142" y="1600200"/>
            <a:ext cx="7615262" cy="4525963"/>
          </a:xfrm>
        </p:spPr>
        <p:txBody>
          <a:bodyPr/>
          <a:lstStyle/>
          <a:p>
            <a:r>
              <a:rPr lang="en-GB" b="1" noProof="1" smtClean="0"/>
              <a:t>Students’ active participation</a:t>
            </a:r>
          </a:p>
          <a:p>
            <a:r>
              <a:rPr lang="en-GB" b="1" noProof="1" smtClean="0"/>
              <a:t>Teachers’ questioning to drive the inquiry           </a:t>
            </a:r>
            <a:r>
              <a:rPr lang="en-GB" b="1" u="sng" noProof="1" smtClean="0"/>
              <a:t>and keep it open to different perspectives</a:t>
            </a:r>
          </a:p>
          <a:p>
            <a:r>
              <a:rPr lang="en-GB" b="1" noProof="1" smtClean="0"/>
              <a:t>Lively discussions among students</a:t>
            </a:r>
          </a:p>
          <a:p>
            <a:r>
              <a:rPr lang="en-GB" b="1" noProof="1" smtClean="0"/>
              <a:t>Evidence of transitions: </a:t>
            </a:r>
          </a:p>
          <a:p>
            <a:pPr lvl="1">
              <a:buNone/>
            </a:pPr>
            <a:r>
              <a:rPr lang="en-GB" b="1" noProof="1" smtClean="0"/>
              <a:t>Whole group openings </a:t>
            </a:r>
          </a:p>
          <a:p>
            <a:pPr lvl="1">
              <a:buNone/>
            </a:pPr>
            <a:r>
              <a:rPr lang="en-GB" b="1" noProof="1" smtClean="0"/>
              <a:t>						</a:t>
            </a:r>
            <a:r>
              <a:rPr lang="en-GB" sz="2000" b="1" i="1" noProof="1" smtClean="0"/>
              <a:t>which develop into</a:t>
            </a:r>
          </a:p>
          <a:p>
            <a:pPr lvl="1">
              <a:buNone/>
            </a:pPr>
            <a:r>
              <a:rPr lang="en-GB" b="1" noProof="1" smtClean="0"/>
              <a:t>Small group discussions </a:t>
            </a:r>
          </a:p>
          <a:p>
            <a:pPr lvl="1">
              <a:buNone/>
            </a:pPr>
            <a:r>
              <a:rPr lang="en-GB" b="1" noProof="1" smtClean="0"/>
              <a:t>						</a:t>
            </a:r>
            <a:r>
              <a:rPr lang="en-GB" sz="2000" b="1" i="1" noProof="1" smtClean="0"/>
              <a:t>which evolve into</a:t>
            </a:r>
          </a:p>
          <a:p>
            <a:pPr lvl="1">
              <a:buNone/>
            </a:pPr>
            <a:r>
              <a:rPr lang="en-GB" b="1" noProof="1" smtClean="0"/>
              <a:t>Whole group debriefing</a:t>
            </a:r>
            <a:endParaRPr lang="en-GB" b="1" noProof="1"/>
          </a:p>
        </p:txBody>
      </p:sp>
      <p:sp>
        <p:nvSpPr>
          <p:cNvPr id="4" name="Curved Left Arrow 3"/>
          <p:cNvSpPr/>
          <p:nvPr/>
        </p:nvSpPr>
        <p:spPr>
          <a:xfrm>
            <a:off x="4929190" y="4071942"/>
            <a:ext cx="357190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5000628" y="4929198"/>
            <a:ext cx="357190" cy="7143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Evidence of Constructivism?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b="1" noProof="1" smtClean="0"/>
              <a:t>Student engagement in building own meaning</a:t>
            </a:r>
          </a:p>
          <a:p>
            <a:r>
              <a:rPr lang="en-GB" b="1" noProof="1" smtClean="0"/>
              <a:t>Hands-on material to allow students to make connections</a:t>
            </a:r>
          </a:p>
          <a:p>
            <a:r>
              <a:rPr lang="en-GB" b="1" noProof="1" smtClean="0"/>
              <a:t>Social constructivism for collective construction: the importance of final debriefing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Evidence of Conceptual Pedagogy?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71612"/>
            <a:ext cx="7772400" cy="4448188"/>
          </a:xfrm>
        </p:spPr>
        <p:txBody>
          <a:bodyPr/>
          <a:lstStyle/>
          <a:p>
            <a:r>
              <a:rPr lang="en-GB" b="1" noProof="1" smtClean="0"/>
              <a:t>De-emphasising rote learning, memorisation, etc.</a:t>
            </a:r>
          </a:p>
          <a:p>
            <a:r>
              <a:rPr lang="en-GB" b="1" noProof="1" smtClean="0"/>
              <a:t>Being on the look out for opportunities to make conceptual connections</a:t>
            </a:r>
          </a:p>
          <a:p>
            <a:r>
              <a:rPr lang="en-GB" b="1" noProof="1" smtClean="0"/>
              <a:t>Privileging conceptual understanding: </a:t>
            </a:r>
          </a:p>
          <a:p>
            <a:pPr lvl="1">
              <a:buNone/>
            </a:pPr>
            <a:r>
              <a:rPr lang="en-GB" b="1" noProof="1" smtClean="0"/>
              <a:t>Working on knowledge and skills in way that is conducive to understanding concepts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Evidence of Differentiation?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314456" y="1600200"/>
            <a:ext cx="6972320" cy="4686320"/>
          </a:xfrm>
        </p:spPr>
        <p:txBody>
          <a:bodyPr>
            <a:normAutofit/>
          </a:bodyPr>
          <a:lstStyle/>
          <a:p>
            <a:r>
              <a:rPr lang="en-GB" b="1" cap="small" noProof="1" smtClean="0"/>
              <a:t>Content</a:t>
            </a:r>
            <a:r>
              <a:rPr lang="en-GB" b="1" noProof="1" smtClean="0"/>
              <a:t> = Tiering (levels)</a:t>
            </a:r>
          </a:p>
          <a:p>
            <a:r>
              <a:rPr lang="en-GB" b="1" cap="small" noProof="1" smtClean="0"/>
              <a:t>Process</a:t>
            </a:r>
            <a:r>
              <a:rPr lang="en-GB" b="1" noProof="1" smtClean="0"/>
              <a:t> </a:t>
            </a:r>
          </a:p>
          <a:p>
            <a:pPr lvl="1">
              <a:buNone/>
            </a:pPr>
            <a:r>
              <a:rPr lang="en-GB" b="1" noProof="1" smtClean="0"/>
              <a:t>e.g.:</a:t>
            </a:r>
          </a:p>
          <a:p>
            <a:pPr lvl="1"/>
            <a:r>
              <a:rPr lang="en-GB" b="1" noProof="1" smtClean="0"/>
              <a:t>Activities tailored to different learning modalities (visual, auditory, kinesthetic)</a:t>
            </a:r>
          </a:p>
          <a:p>
            <a:pPr lvl="1"/>
            <a:r>
              <a:rPr lang="en-GB" b="1" noProof="1" smtClean="0"/>
              <a:t>Learning engagements flexible enough to accomodate Multiple Intelligences</a:t>
            </a:r>
          </a:p>
          <a:p>
            <a:r>
              <a:rPr lang="en-GB" b="1" cap="small" noProof="1" smtClean="0"/>
              <a:t>Product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  <a:buNone/>
            </a:pPr>
            <a:r>
              <a:rPr lang="en-GB" b="1" cap="small" noProof="1" smtClean="0"/>
              <a:t>	</a:t>
            </a:r>
            <a:r>
              <a:rPr lang="en-GB" b="1" noProof="1" smtClean="0"/>
              <a:t>e.g.:</a:t>
            </a:r>
            <a:endParaRPr lang="en-GB" b="1" cap="small" noProof="1" smtClean="0"/>
          </a:p>
          <a:p>
            <a:pPr lvl="1"/>
            <a:r>
              <a:rPr lang="en-GB" b="1" noProof="1" smtClean="0"/>
              <a:t>Performance assessment tasks for summative assessment of Units of Inquiry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939916"/>
          </a:xfrm>
        </p:spPr>
        <p:txBody>
          <a:bodyPr>
            <a:normAutofit fontScale="90000"/>
          </a:bodyPr>
          <a:lstStyle/>
          <a:p>
            <a:r>
              <a:rPr lang="en-GB" b="1" noProof="1" smtClean="0">
                <a:solidFill>
                  <a:schemeClr val="accent1"/>
                </a:solidFill>
              </a:rPr>
              <a:t>How can you still be a PYP Teacher       if you’re NOT involved in                     the Transdisciplinary Unit?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00142" y="2500306"/>
            <a:ext cx="7043758" cy="3929090"/>
          </a:xfrm>
        </p:spPr>
        <p:txBody>
          <a:bodyPr/>
          <a:lstStyle/>
          <a:p>
            <a:r>
              <a:rPr lang="en-GB" b="1" noProof="1" smtClean="0"/>
              <a:t>EVERYTHING WE DO IN SCHOOL IS PYP</a:t>
            </a:r>
          </a:p>
          <a:p>
            <a:r>
              <a:rPr lang="en-GB" b="1" noProof="1" smtClean="0"/>
              <a:t>Through the pedagogical model</a:t>
            </a:r>
          </a:p>
          <a:p>
            <a:pPr lvl="1"/>
            <a:r>
              <a:rPr lang="en-GB" b="1" noProof="1" smtClean="0"/>
              <a:t>Inquiry</a:t>
            </a:r>
          </a:p>
          <a:p>
            <a:pPr lvl="1"/>
            <a:r>
              <a:rPr lang="en-GB" b="1" noProof="1" smtClean="0"/>
              <a:t>Constructivism</a:t>
            </a:r>
          </a:p>
          <a:p>
            <a:pPr lvl="1"/>
            <a:r>
              <a:rPr lang="en-GB" b="1" noProof="1" smtClean="0"/>
              <a:t>Conceptual pedagogy</a:t>
            </a:r>
          </a:p>
          <a:p>
            <a:r>
              <a:rPr lang="en-GB" b="1" noProof="1" smtClean="0"/>
              <a:t>Through The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1" smtClean="0">
                <a:solidFill>
                  <a:schemeClr val="accent1"/>
                </a:solidFill>
              </a:rPr>
              <a:t>Evidence of The Profile?</a:t>
            </a:r>
            <a:endParaRPr lang="en-GB" b="1" noProof="1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00142" y="1600200"/>
            <a:ext cx="7258072" cy="4525963"/>
          </a:xfrm>
        </p:spPr>
        <p:txBody>
          <a:bodyPr/>
          <a:lstStyle/>
          <a:p>
            <a:r>
              <a:rPr lang="en-GB" b="1" noProof="1" smtClean="0"/>
              <a:t>Vocabulary related to The Profile has become part of our students’ speech</a:t>
            </a:r>
          </a:p>
          <a:p>
            <a:r>
              <a:rPr lang="en-GB" b="1" noProof="1" smtClean="0"/>
              <a:t>Teachers take advantage of “teacheable moments” to link daily school life to The Profile</a:t>
            </a:r>
          </a:p>
          <a:p>
            <a:r>
              <a:rPr lang="en-GB" b="1" noProof="1" smtClean="0"/>
              <a:t>Obviously, displays as well</a:t>
            </a:r>
            <a:endParaRPr lang="en-GB" b="1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346</TotalTime>
  <Words>479</Words>
  <Application>Microsoft Office PowerPoint</Application>
  <PresentationFormat>On-screen Show (4:3)</PresentationFormat>
  <Paragraphs>96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Authorisation Visit  Q &amp; A Session</vt:lpstr>
      <vt:lpstr>Timetable?</vt:lpstr>
      <vt:lpstr>Best learning engagements?</vt:lpstr>
      <vt:lpstr>Evidence of Inquiry?</vt:lpstr>
      <vt:lpstr>Evidence of Constructivism?</vt:lpstr>
      <vt:lpstr>Evidence of Conceptual Pedagogy?</vt:lpstr>
      <vt:lpstr>Evidence of Differentiation?</vt:lpstr>
      <vt:lpstr>How can you still be a PYP Teacher       if you’re NOT involved in                     the Transdisciplinary Unit?</vt:lpstr>
      <vt:lpstr>Evidence of The Profile?</vt:lpstr>
      <vt:lpstr>Difference Between Concept,         Content &amp; Skill?</vt:lpstr>
      <vt:lpstr>How Did We Build Our Current POI?</vt:lpstr>
      <vt:lpstr>Who Teaches P.S.E.?</vt:lpstr>
      <vt:lpstr>Who Teaches Language?</vt:lpstr>
      <vt:lpstr>Who Is Responsible for Developing       The Profile?</vt:lpstr>
      <vt:lpstr>Who Owns the Transdisciplinary Unit?</vt:lpstr>
      <vt:lpstr>Why have discipline-specific            units of inquiry?</vt:lpstr>
      <vt:lpstr>How Do We Use ICT?</vt:lpstr>
      <vt:lpstr>How Do We Use the Library?</vt:lpstr>
      <vt:lpstr>How has the PYP changed us as individual educators                             and as a school?</vt:lpstr>
    </vt:vector>
  </TitlesOfParts>
  <Company>CCB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portatil</dc:creator>
  <cp:lastModifiedBy>cfayad</cp:lastModifiedBy>
  <cp:revision>23</cp:revision>
  <dcterms:created xsi:type="dcterms:W3CDTF">2010-02-01T01:42:20Z</dcterms:created>
  <dcterms:modified xsi:type="dcterms:W3CDTF">2010-02-02T01:26:00Z</dcterms:modified>
</cp:coreProperties>
</file>